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2" r:id="rId1"/>
  </p:sldMasterIdLst>
  <p:notesMasterIdLst>
    <p:notesMasterId r:id="rId41"/>
  </p:notesMasterIdLst>
  <p:sldIdLst>
    <p:sldId id="256" r:id="rId2"/>
    <p:sldId id="29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70" autoAdjust="0"/>
    <p:restoredTop sz="86380" autoAdjust="0"/>
  </p:normalViewPr>
  <p:slideViewPr>
    <p:cSldViewPr>
      <p:cViewPr varScale="1">
        <p:scale>
          <a:sx n="102" d="100"/>
          <a:sy n="102" d="100"/>
        </p:scale>
        <p:origin x="-1164" y="-90"/>
      </p:cViewPr>
      <p:guideLst>
        <p:guide orient="horz" pos="2160"/>
        <p:guide pos="2880"/>
      </p:guideLst>
    </p:cSldViewPr>
  </p:slideViewPr>
  <p:outlineViewPr>
    <p:cViewPr>
      <p:scale>
        <a:sx n="33" d="100"/>
        <a:sy n="33" d="100"/>
      </p:scale>
      <p:origin x="0" y="2938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838200"/>
          </a:xfrm>
        </p:spPr>
        <p:txBody>
          <a:bodyPr>
            <a:noAutofit/>
          </a:bodyPr>
          <a:lstStyle/>
          <a:p>
            <a:r>
              <a:rPr lang="en-US" sz="2400" dirty="0"/>
              <a:t>Strategic Sourcing</a:t>
            </a:r>
          </a:p>
        </p:txBody>
      </p:sp>
      <p:sp>
        <p:nvSpPr>
          <p:cNvPr id="7" name="Content Placeholder 6"/>
          <p:cNvSpPr>
            <a:spLocks noGrp="1"/>
          </p:cNvSpPr>
          <p:nvPr>
            <p:ph idx="1"/>
          </p:nvPr>
        </p:nvSpPr>
        <p:spPr>
          <a:xfrm>
            <a:off x="990600" y="1371600"/>
            <a:ext cx="7696200" cy="1371600"/>
          </a:xfrm>
        </p:spPr>
        <p:txBody>
          <a:bodyPr>
            <a:noAutofit/>
          </a:bodyPr>
          <a:lstStyle/>
          <a:p>
            <a:pPr lvl="0"/>
            <a:r>
              <a:rPr lang="en-US" sz="2000" dirty="0" smtClean="0"/>
              <a:t>Strategic </a:t>
            </a:r>
            <a:r>
              <a:rPr lang="en-US" sz="2000" dirty="0"/>
              <a:t>sourcing is a systematic process that seeks to align a firm’s purchasing strategies with its overall strategy in a cost-effective manner. </a:t>
            </a:r>
            <a:endParaRPr lang="en-US" sz="2000" dirty="0" smtClean="0"/>
          </a:p>
          <a:p>
            <a:pPr marL="0" lvl="0" indent="0">
              <a:buNone/>
            </a:pPr>
            <a:endParaRPr lang="en-US" sz="2400" b="1" dirty="0">
              <a:solidFill>
                <a:srgbClr val="FF00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514600"/>
            <a:ext cx="8372475" cy="2057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54057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Analyzing Spending Patterns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A </a:t>
            </a:r>
            <a:r>
              <a:rPr lang="en-US" sz="2400" dirty="0"/>
              <a:t>systematic strategic sourcing process begins with the company collecting, classifying, and analyzing expenditure data as part of a spend analysis.   </a:t>
            </a:r>
            <a:endParaRPr lang="en-US" sz="2400" dirty="0" smtClean="0"/>
          </a:p>
          <a:p>
            <a:pPr lvl="0"/>
            <a:r>
              <a:rPr lang="en-US" sz="2400" dirty="0" smtClean="0"/>
              <a:t>The </a:t>
            </a:r>
            <a:r>
              <a:rPr lang="en-US" sz="2400" dirty="0"/>
              <a:t>purpose of a spend analysis is to determine:</a:t>
            </a:r>
          </a:p>
          <a:p>
            <a:pPr lvl="1"/>
            <a:r>
              <a:rPr lang="en-US" sz="2000" dirty="0" smtClean="0"/>
              <a:t>What </a:t>
            </a:r>
            <a:r>
              <a:rPr lang="en-US" sz="2000" dirty="0"/>
              <a:t>products is the company really spending the most money on?</a:t>
            </a:r>
          </a:p>
          <a:p>
            <a:pPr lvl="1"/>
            <a:r>
              <a:rPr lang="en-US" sz="2000" dirty="0" smtClean="0"/>
              <a:t>Who </a:t>
            </a:r>
            <a:r>
              <a:rPr lang="en-US" sz="2000" dirty="0"/>
              <a:t>are the suppliers on whom the company is spending the most money?</a:t>
            </a:r>
          </a:p>
          <a:p>
            <a:pPr lvl="1"/>
            <a:r>
              <a:rPr lang="en-US" sz="2000" dirty="0" smtClean="0"/>
              <a:t>Is </a:t>
            </a:r>
            <a:r>
              <a:rPr lang="en-US" sz="2000" dirty="0"/>
              <a:t>the company getting what has been promised for the money spent</a:t>
            </a:r>
            <a:r>
              <a:rPr lang="en-US" sz="2000" dirty="0" smtClean="0"/>
              <a:t>?</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5354610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Evaluating the Supplier Market </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The main purpose of evaluating the supplier market is to help a company choose its purchases with greater cost effectiveness as well as minimizing its supply-related risks. </a:t>
            </a:r>
          </a:p>
          <a:p>
            <a:pPr lvl="0"/>
            <a:r>
              <a:rPr lang="en-US" sz="2400" dirty="0" smtClean="0"/>
              <a:t>The </a:t>
            </a:r>
            <a:r>
              <a:rPr lang="en-US" sz="2400" dirty="0"/>
              <a:t>company gathers the following information:</a:t>
            </a:r>
          </a:p>
          <a:p>
            <a:pPr lvl="1"/>
            <a:r>
              <a:rPr lang="en-US" sz="2000" dirty="0" smtClean="0"/>
              <a:t>The </a:t>
            </a:r>
            <a:r>
              <a:rPr lang="en-US" sz="2000" dirty="0"/>
              <a:t>current and the likely future capacity available in the supplier </a:t>
            </a:r>
            <a:r>
              <a:rPr lang="en-US" sz="2000" dirty="0" smtClean="0"/>
              <a:t>market.</a:t>
            </a:r>
            <a:endParaRPr lang="en-US" sz="2000" dirty="0"/>
          </a:p>
          <a:p>
            <a:pPr lvl="1"/>
            <a:r>
              <a:rPr lang="en-US" sz="2000" dirty="0" smtClean="0"/>
              <a:t>The </a:t>
            </a:r>
            <a:r>
              <a:rPr lang="en-US" sz="2000" dirty="0"/>
              <a:t>number, size, demand requirements, and purchasing capacity of the </a:t>
            </a:r>
            <a:r>
              <a:rPr lang="en-US" sz="2000" dirty="0" smtClean="0"/>
              <a:t>competitors</a:t>
            </a:r>
            <a:r>
              <a:rPr lang="en-US" sz="2000" dirty="0"/>
              <a:t>.</a:t>
            </a:r>
          </a:p>
          <a:p>
            <a:pPr lvl="1"/>
            <a:r>
              <a:rPr lang="en-US" sz="2000" dirty="0" smtClean="0"/>
              <a:t>The </a:t>
            </a:r>
            <a:r>
              <a:rPr lang="en-US" sz="2000" dirty="0"/>
              <a:t>ranking of the procuring company in the supplier market relative to its </a:t>
            </a:r>
            <a:r>
              <a:rPr lang="en-US" sz="2000" dirty="0" smtClean="0"/>
              <a:t>competitors.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6222814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76200"/>
            <a:ext cx="7696200" cy="838200"/>
          </a:xfrm>
        </p:spPr>
        <p:txBody>
          <a:bodyPr>
            <a:noAutofit/>
          </a:bodyPr>
          <a:lstStyle/>
          <a:p>
            <a:r>
              <a:rPr lang="en-US" sz="2000" dirty="0"/>
              <a:t>Developing a Sourcing Strategy</a:t>
            </a:r>
          </a:p>
        </p:txBody>
      </p:sp>
      <p:sp>
        <p:nvSpPr>
          <p:cNvPr id="7" name="Content Placeholder 6"/>
          <p:cNvSpPr>
            <a:spLocks noGrp="1"/>
          </p:cNvSpPr>
          <p:nvPr>
            <p:ph idx="1"/>
          </p:nvPr>
        </p:nvSpPr>
        <p:spPr>
          <a:xfrm>
            <a:off x="990600" y="838200"/>
            <a:ext cx="7696200" cy="990600"/>
          </a:xfrm>
        </p:spPr>
        <p:txBody>
          <a:bodyPr>
            <a:noAutofit/>
          </a:bodyPr>
          <a:lstStyle/>
          <a:p>
            <a:pPr lvl="0"/>
            <a:r>
              <a:rPr lang="en-US" sz="1600" dirty="0" smtClean="0"/>
              <a:t>Sourcing </a:t>
            </a:r>
            <a:r>
              <a:rPr lang="en-US" sz="1600" dirty="0"/>
              <a:t>strategies can vary significantly by the type of items purchased. </a:t>
            </a:r>
            <a:endParaRPr lang="en-US" sz="1600" dirty="0" smtClean="0"/>
          </a:p>
          <a:p>
            <a:pPr lvl="0"/>
            <a:r>
              <a:rPr lang="en-US" sz="1600" dirty="0" smtClean="0"/>
              <a:t>Consequently</a:t>
            </a:r>
            <a:r>
              <a:rPr lang="en-US" sz="1600" dirty="0"/>
              <a:t>, the firm needs to develop a framework to classify its sourcing strategies based on the different items it purchases. </a:t>
            </a:r>
            <a:endParaRPr lang="en-US" sz="1600" dirty="0" smtClean="0"/>
          </a:p>
        </p:txBody>
      </p:sp>
      <p:sp>
        <p:nvSpPr>
          <p:cNvPr id="5" name="Slide Number Placeholder 4"/>
          <p:cNvSpPr>
            <a:spLocks noGrp="1"/>
          </p:cNvSpPr>
          <p:nvPr>
            <p:ph type="sldNum" sz="quarter" idx="12"/>
          </p:nvPr>
        </p:nvSpPr>
        <p:spPr>
          <a:xfrm>
            <a:off x="8686800" y="6553200"/>
            <a:ext cx="457200" cy="304800"/>
          </a:xfrm>
        </p:spPr>
        <p:txBody>
          <a:bodyPr/>
          <a:lstStyle/>
          <a:p>
            <a:fld id="{B6F15528-21DE-4FAA-801E-634DDDAF4B2B}" type="slidenum">
              <a:rPr lang="en-US" smtClean="0"/>
              <a:pPr/>
              <a:t>13</a:t>
            </a:fld>
            <a:endParaRPr lang="en-US" dirty="0"/>
          </a:p>
        </p:txBody>
      </p:sp>
      <p:sp>
        <p:nvSpPr>
          <p:cNvPr id="8" name="Footer Placeholder 3"/>
          <p:cNvSpPr>
            <a:spLocks noGrp="1"/>
          </p:cNvSpPr>
          <p:nvPr>
            <p:ph type="ftr" sz="quarter" idx="11"/>
          </p:nvPr>
        </p:nvSpPr>
        <p:spPr>
          <a:xfrm>
            <a:off x="609600" y="6613525"/>
            <a:ext cx="7010400" cy="244475"/>
          </a:xfrm>
        </p:spPr>
        <p:txBody>
          <a:bodyPr/>
          <a:lstStyle/>
          <a:p>
            <a:r>
              <a:rPr lang="en-US" dirty="0" err="1" smtClean="0"/>
              <a:t>Venkataraman</a:t>
            </a:r>
            <a:r>
              <a:rPr lang="en-US" dirty="0" smtClean="0"/>
              <a:t> &amp; Pinto, Operations Management, 1e. SAGE, 2018.</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5420" y="1757266"/>
            <a:ext cx="7325772" cy="48674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65426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Optimizing the Supply Base</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A </a:t>
            </a:r>
            <a:r>
              <a:rPr lang="en-US" sz="2400" dirty="0"/>
              <a:t>supply-base optimization means determining the best number of suppliers to purchase from. </a:t>
            </a:r>
          </a:p>
          <a:p>
            <a:pPr lvl="0"/>
            <a:r>
              <a:rPr lang="en-US" sz="2400" dirty="0"/>
              <a:t>A company opts for a single-sourcing strategy by contracting with a single supplier when purchasing a particular item. </a:t>
            </a:r>
            <a:endParaRPr lang="en-US" sz="2400" dirty="0" smtClean="0"/>
          </a:p>
          <a:p>
            <a:pPr lvl="0"/>
            <a:r>
              <a:rPr lang="en-US" sz="2400" dirty="0" smtClean="0"/>
              <a:t>For </a:t>
            </a:r>
            <a:r>
              <a:rPr lang="en-US" sz="2400" dirty="0"/>
              <a:t>bottleneck purchases, a company may want to rely on a multiple-sourcing strategy (use of multiple suppliers) so backup supplies are available.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6473047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Choosing </a:t>
            </a:r>
            <a:r>
              <a:rPr lang="en-US" sz="2400" dirty="0" smtClean="0"/>
              <a:t>Between </a:t>
            </a:r>
            <a:r>
              <a:rPr lang="en-US" sz="2400" dirty="0"/>
              <a:t>Local and Global Suppliers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Sometimes </a:t>
            </a:r>
            <a:r>
              <a:rPr lang="en-US" sz="2400" dirty="0"/>
              <a:t>firms rely on local suppliers simply because they are unfamiliar with the global supplier market. </a:t>
            </a:r>
            <a:endParaRPr lang="en-US" sz="2400" dirty="0" smtClean="0"/>
          </a:p>
          <a:p>
            <a:pPr lvl="0"/>
            <a:r>
              <a:rPr lang="en-US" sz="2400" dirty="0" smtClean="0"/>
              <a:t>Global </a:t>
            </a:r>
            <a:r>
              <a:rPr lang="en-US" sz="2400" dirty="0"/>
              <a:t>sourcing has some </a:t>
            </a:r>
            <a:r>
              <a:rPr lang="en-US" sz="2400" dirty="0" smtClean="0"/>
              <a:t>disadvantages like access to cheap supplies in comparison to local </a:t>
            </a:r>
            <a:r>
              <a:rPr lang="en-US" sz="2400" dirty="0"/>
              <a:t>suppliers. </a:t>
            </a:r>
            <a:endParaRPr lang="en-US" sz="2400" dirty="0" smtClean="0"/>
          </a:p>
          <a:p>
            <a:pPr lvl="0"/>
            <a:r>
              <a:rPr lang="en-US" sz="2400" dirty="0" smtClean="0"/>
              <a:t>It </a:t>
            </a:r>
            <a:r>
              <a:rPr lang="en-US" sz="2400" dirty="0"/>
              <a:t>is often difficult to achieve on-time or speedy delivery if your firm is buying supplies abroad. </a:t>
            </a:r>
            <a:endParaRPr lang="en-US" sz="2400" dirty="0" smtClean="0"/>
          </a:p>
          <a:p>
            <a:pPr lvl="0"/>
            <a:r>
              <a:rPr lang="en-US" sz="2400" dirty="0" smtClean="0"/>
              <a:t>Exchange-rate </a:t>
            </a:r>
            <a:r>
              <a:rPr lang="en-US" sz="2400" dirty="0"/>
              <a:t>fluctuations, import duties, customs clearance, the protection of intellectual property rights, and problems with quality can also be drawbacks.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2830781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Determining the </a:t>
            </a:r>
            <a:r>
              <a:rPr lang="en-US" sz="2400" dirty="0" smtClean="0"/>
              <a:t>Nature </a:t>
            </a:r>
            <a:r>
              <a:rPr lang="en-US" sz="2400" dirty="0"/>
              <a:t>and </a:t>
            </a:r>
            <a:r>
              <a:rPr lang="en-US" sz="2400" dirty="0" smtClean="0"/>
              <a:t>Length </a:t>
            </a:r>
            <a:r>
              <a:rPr lang="en-US" sz="2400" dirty="0"/>
              <a:t>of the </a:t>
            </a:r>
            <a:r>
              <a:rPr lang="en-US" sz="2400" dirty="0" smtClean="0"/>
              <a:t>Buyer-</a:t>
            </a:r>
            <a:r>
              <a:rPr lang="en-US" sz="2400" dirty="0"/>
              <a:t>S</a:t>
            </a:r>
            <a:r>
              <a:rPr lang="en-US" sz="2400" dirty="0" smtClean="0"/>
              <a:t>upplier </a:t>
            </a:r>
            <a:r>
              <a:rPr lang="en-US" sz="2400" dirty="0"/>
              <a:t>R</a:t>
            </a:r>
            <a:r>
              <a:rPr lang="en-US" sz="2400" dirty="0" smtClean="0"/>
              <a:t>elationship</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286000"/>
            <a:ext cx="8458200" cy="1955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17567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Identifying Potential Suppliers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209800"/>
            <a:ext cx="8434388" cy="25527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44999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Selecting Suppliers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The </a:t>
            </a:r>
            <a:r>
              <a:rPr lang="en-US" sz="2400" dirty="0"/>
              <a:t>process of selecting suppliers begins with the buying company preparing a request for proposal (RFP), which is sometimes called a request for quotation (RFQ), and sending it to potential suppliers. </a:t>
            </a:r>
            <a:endParaRPr lang="en-US" sz="2400" dirty="0" smtClean="0"/>
          </a:p>
          <a:p>
            <a:pPr lvl="0"/>
            <a:r>
              <a:rPr lang="en-US" sz="2400" dirty="0" smtClean="0"/>
              <a:t>Competitive </a:t>
            </a:r>
            <a:r>
              <a:rPr lang="en-US" sz="2400" dirty="0"/>
              <a:t>Bidding. With competitive bidding, the buying firm publishes its RFP or RFQ electronically and each interested supplier submits a bid, usually also electronically</a:t>
            </a:r>
            <a:r>
              <a:rPr lang="en-US" sz="2400" dirty="0" smtClean="0"/>
              <a:t>.</a:t>
            </a:r>
          </a:p>
          <a:p>
            <a:pPr lvl="0"/>
            <a:r>
              <a:rPr lang="en-US" sz="2400" dirty="0" smtClean="0"/>
              <a:t>When </a:t>
            </a:r>
            <a:r>
              <a:rPr lang="en-US" sz="2400" dirty="0"/>
              <a:t>multiple suppliers </a:t>
            </a:r>
            <a:r>
              <a:rPr lang="en-US" sz="2400" dirty="0" smtClean="0"/>
              <a:t>bid, the </a:t>
            </a:r>
            <a:r>
              <a:rPr lang="en-US" sz="2400" dirty="0"/>
              <a:t>buyer can use tools such as the Analytic Hierarchy Process (AHP), optimization models, and factor rating </a:t>
            </a:r>
            <a:r>
              <a:rPr lang="en-US" sz="2400" dirty="0" smtClean="0"/>
              <a:t>method.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6723449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800" dirty="0"/>
              <a:t> </a:t>
            </a:r>
            <a:r>
              <a:rPr lang="en-US" sz="2400" dirty="0"/>
              <a:t>Example 10.1</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Tristar </a:t>
            </a:r>
            <a:r>
              <a:rPr lang="en-US" sz="2400" dirty="0"/>
              <a:t>Technologies’ cross-functional team is planning to outsource the production of an electronic component needed for its products. The company has identified three potential suppliers for it and the critical supplier criteria (factors). Tristar has also assigned factor weights ranging from 0 to 1 to reflect the relative importance of each factor. The team has also developed scores (1 to 100) to rate the three suppliers on the various criteria. The factors, their weights, and the scores for each supplier are listed in the table. Which supplier should the company select</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7712359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686800" y="6613525"/>
            <a:ext cx="457200" cy="244475"/>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p:txBody>
          <a:bodyPr>
            <a:normAutofit/>
          </a:bodyPr>
          <a:lstStyle/>
          <a:p>
            <a:r>
              <a:rPr lang="en-US" cap="none" dirty="0" smtClean="0"/>
              <a:t>Chapter 10:</a:t>
            </a:r>
            <a:br>
              <a:rPr lang="en-US" cap="none" dirty="0" smtClean="0"/>
            </a:br>
            <a:r>
              <a:rPr lang="en-US" cap="none" dirty="0" smtClean="0"/>
              <a:t>Supplier Management</a:t>
            </a:r>
            <a:endParaRPr lang="en-US" cap="none" dirty="0"/>
          </a:p>
        </p:txBody>
      </p:sp>
      <p:sp>
        <p:nvSpPr>
          <p:cNvPr id="2" name="Footer Placeholder 1"/>
          <p:cNvSpPr>
            <a:spLocks noGrp="1"/>
          </p:cNvSpPr>
          <p:nvPr>
            <p:ph type="ftr" sz="quarter" idx="11"/>
          </p:nvPr>
        </p:nvSpPr>
        <p:spPr>
          <a:xfrm>
            <a:off x="0" y="6629400"/>
            <a:ext cx="7278687" cy="365125"/>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24641647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800" dirty="0"/>
              <a:t> </a:t>
            </a:r>
            <a:r>
              <a:rPr lang="en-US" sz="2400" dirty="0"/>
              <a:t>Example 10.1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05000"/>
            <a:ext cx="8382000" cy="2785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877430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14400" y="0"/>
            <a:ext cx="7696200" cy="609600"/>
          </a:xfrm>
        </p:spPr>
        <p:txBody>
          <a:bodyPr>
            <a:noAutofit/>
          </a:bodyPr>
          <a:lstStyle/>
          <a:p>
            <a:r>
              <a:rPr lang="en-US" sz="2000" dirty="0"/>
              <a:t> Example 10.1 (Cont’d)</a:t>
            </a:r>
          </a:p>
        </p:txBody>
      </p:sp>
      <p:sp>
        <p:nvSpPr>
          <p:cNvPr id="7" name="Content Placeholder 6"/>
          <p:cNvSpPr>
            <a:spLocks noGrp="1"/>
          </p:cNvSpPr>
          <p:nvPr>
            <p:ph idx="1"/>
          </p:nvPr>
        </p:nvSpPr>
        <p:spPr>
          <a:xfrm>
            <a:off x="990766" y="609600"/>
            <a:ext cx="7696200" cy="1447800"/>
          </a:xfrm>
        </p:spPr>
        <p:txBody>
          <a:bodyPr>
            <a:noAutofit/>
          </a:bodyPr>
          <a:lstStyle/>
          <a:p>
            <a:pPr lvl="0"/>
            <a:r>
              <a:rPr lang="en-US" sz="1600" dirty="0" smtClean="0"/>
              <a:t>For </a:t>
            </a:r>
            <a:r>
              <a:rPr lang="en-US" sz="1600" dirty="0"/>
              <a:t>each factor and each supplier, compute a score by multiplying the factor rating score and the weight assigned to the factor.</a:t>
            </a:r>
          </a:p>
          <a:p>
            <a:pPr lvl="0"/>
            <a:r>
              <a:rPr lang="en-US" sz="1600" dirty="0" smtClean="0"/>
              <a:t>Compute </a:t>
            </a:r>
            <a:r>
              <a:rPr lang="en-US" sz="1600" dirty="0"/>
              <a:t>a total score for each supplier by summing up the scores calculated in the previous step.</a:t>
            </a:r>
          </a:p>
          <a:p>
            <a:pPr lvl="0"/>
            <a:r>
              <a:rPr lang="en-US" sz="1600" dirty="0" smtClean="0"/>
              <a:t>Select </a:t>
            </a:r>
            <a:r>
              <a:rPr lang="en-US" sz="1600" dirty="0"/>
              <a:t>the supplier that has the highest total score.</a:t>
            </a:r>
          </a:p>
          <a:p>
            <a:pPr marL="0" lvl="0" indent="0">
              <a:buNone/>
            </a:pPr>
            <a:endParaRPr lang="en-US" sz="2400" dirty="0" smtClean="0"/>
          </a:p>
        </p:txBody>
      </p:sp>
      <p:sp>
        <p:nvSpPr>
          <p:cNvPr id="5" name="Slide Number Placeholder 4"/>
          <p:cNvSpPr>
            <a:spLocks noGrp="1"/>
          </p:cNvSpPr>
          <p:nvPr>
            <p:ph type="sldNum" sz="quarter" idx="12"/>
          </p:nvPr>
        </p:nvSpPr>
        <p:spPr>
          <a:xfrm>
            <a:off x="8686800" y="6613525"/>
            <a:ext cx="457200" cy="244475"/>
          </a:xfrm>
        </p:spPr>
        <p:txBody>
          <a:bodyPr/>
          <a:lstStyle/>
          <a:p>
            <a:fld id="{B6F15528-21DE-4FAA-801E-634DDDAF4B2B}" type="slidenum">
              <a:rPr lang="en-US" smtClean="0"/>
              <a:pPr/>
              <a:t>21</a:t>
            </a:fld>
            <a:endParaRPr lang="en-US" dirty="0"/>
          </a:p>
        </p:txBody>
      </p:sp>
      <p:sp>
        <p:nvSpPr>
          <p:cNvPr id="8" name="Footer Placeholder 3"/>
          <p:cNvSpPr>
            <a:spLocks noGrp="1"/>
          </p:cNvSpPr>
          <p:nvPr>
            <p:ph type="ftr" sz="quarter" idx="11"/>
          </p:nvPr>
        </p:nvSpPr>
        <p:spPr>
          <a:xfrm>
            <a:off x="609600" y="6553200"/>
            <a:ext cx="7010400" cy="286139"/>
          </a:xfrm>
        </p:spPr>
        <p:txBody>
          <a:bodyPr/>
          <a:lstStyle/>
          <a:p>
            <a:r>
              <a:rPr lang="en-US" dirty="0" err="1" smtClean="0"/>
              <a:t>Venkataraman</a:t>
            </a:r>
            <a:r>
              <a:rPr lang="en-US" dirty="0" smtClean="0"/>
              <a:t> &amp; Pinto, Operations Management, 1e. SAGE, 2018.</a:t>
            </a:r>
            <a:endParaRPr lang="en-US" dirty="0"/>
          </a:p>
        </p:txBody>
      </p:sp>
      <p:sp>
        <p:nvSpPr>
          <p:cNvPr id="2" name="TextBox 1"/>
          <p:cNvSpPr txBox="1"/>
          <p:nvPr/>
        </p:nvSpPr>
        <p:spPr>
          <a:xfrm>
            <a:off x="990600" y="5701004"/>
            <a:ext cx="6324600" cy="861774"/>
          </a:xfrm>
          <a:prstGeom prst="rect">
            <a:avLst/>
          </a:prstGeom>
          <a:noFill/>
        </p:spPr>
        <p:txBody>
          <a:bodyPr wrap="square" rtlCol="0">
            <a:spAutoFit/>
          </a:bodyPr>
          <a:lstStyle/>
          <a:p>
            <a:pPr marL="285750" lvl="0" indent="-285750">
              <a:buFont typeface="Arial" panose="020B0604020202020204" pitchFamily="34" charset="0"/>
              <a:buChar char="•"/>
            </a:pPr>
            <a:r>
              <a:rPr lang="en-US" sz="1600" dirty="0"/>
              <a:t>Supplier C has highest total score and therefore should be selected.</a:t>
            </a:r>
          </a:p>
          <a:p>
            <a:endParaRPr lang="en-GB"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133601"/>
            <a:ext cx="8153732" cy="3413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48884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Online Reverse Auctions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An </a:t>
            </a:r>
            <a:r>
              <a:rPr lang="en-US" sz="2400" dirty="0"/>
              <a:t>online reverse auction is an e-procurement solution for selecting suppliers</a:t>
            </a:r>
            <a:r>
              <a:rPr lang="en-US" sz="2400" dirty="0" smtClean="0"/>
              <a:t>.</a:t>
            </a:r>
          </a:p>
          <a:p>
            <a:pPr lvl="0"/>
            <a:r>
              <a:rPr lang="en-US" sz="2400" dirty="0" smtClean="0"/>
              <a:t>There </a:t>
            </a:r>
            <a:r>
              <a:rPr lang="en-US" sz="2400" dirty="0"/>
              <a:t>are four types of online reverse auctions:</a:t>
            </a:r>
          </a:p>
          <a:p>
            <a:pPr lvl="1"/>
            <a:r>
              <a:rPr lang="en-US" sz="2000" dirty="0" smtClean="0"/>
              <a:t>Sealed-bid</a:t>
            </a:r>
            <a:r>
              <a:rPr lang="en-US" sz="2000" dirty="0"/>
              <a:t>, first-price auction. </a:t>
            </a:r>
            <a:endParaRPr lang="en-US" sz="2000" dirty="0" smtClean="0"/>
          </a:p>
          <a:p>
            <a:pPr lvl="1"/>
            <a:r>
              <a:rPr lang="en-US" sz="2000" dirty="0" smtClean="0"/>
              <a:t>English </a:t>
            </a:r>
            <a:r>
              <a:rPr lang="en-US" sz="2000" dirty="0"/>
              <a:t>auction</a:t>
            </a:r>
            <a:r>
              <a:rPr lang="en-US" sz="2000" dirty="0" smtClean="0"/>
              <a:t>.</a:t>
            </a:r>
          </a:p>
          <a:p>
            <a:pPr lvl="1"/>
            <a:r>
              <a:rPr lang="en-US" sz="2000" dirty="0" smtClean="0"/>
              <a:t>Dutch </a:t>
            </a:r>
            <a:r>
              <a:rPr lang="en-US" sz="2000" dirty="0"/>
              <a:t>auctions</a:t>
            </a:r>
            <a:r>
              <a:rPr lang="en-US" sz="2000" dirty="0" smtClean="0"/>
              <a:t>.</a:t>
            </a:r>
            <a:endParaRPr lang="en-US" sz="2000" dirty="0"/>
          </a:p>
          <a:p>
            <a:pPr lvl="1"/>
            <a:r>
              <a:rPr lang="en-US" sz="2000" dirty="0" smtClean="0"/>
              <a:t>Second-price </a:t>
            </a:r>
            <a:r>
              <a:rPr lang="en-US" sz="2000" dirty="0"/>
              <a:t>(</a:t>
            </a:r>
            <a:r>
              <a:rPr lang="en-US" sz="2000" dirty="0" err="1"/>
              <a:t>Vickrey</a:t>
            </a:r>
            <a:r>
              <a:rPr lang="en-US" sz="2000" dirty="0"/>
              <a:t>) auction. </a:t>
            </a:r>
            <a:endParaRPr lang="en-US" sz="2000" dirty="0" smtClean="0"/>
          </a:p>
          <a:p>
            <a:pPr lvl="0"/>
            <a:r>
              <a:rPr lang="en-US" sz="2400" dirty="0" smtClean="0"/>
              <a:t>The </a:t>
            </a:r>
            <a:r>
              <a:rPr lang="en-US" sz="2400" dirty="0"/>
              <a:t>intense competition among suppliers allows the buyer to realize a large savings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4050557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Negotiation</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During </a:t>
            </a:r>
            <a:r>
              <a:rPr lang="en-US" sz="2400" dirty="0"/>
              <a:t>a negotiation the buyer and the supplier bargain on the contractual terms of a purchase, such as its price, payment terms, and delivery</a:t>
            </a:r>
            <a:r>
              <a:rPr lang="en-US" sz="2400" dirty="0" smtClean="0"/>
              <a:t>.</a:t>
            </a:r>
          </a:p>
          <a:p>
            <a:pPr lvl="0"/>
            <a:r>
              <a:rPr lang="en-US" sz="2400" dirty="0" smtClean="0"/>
              <a:t>Negotiation </a:t>
            </a:r>
            <a:r>
              <a:rPr lang="en-US" sz="2400" dirty="0"/>
              <a:t>can lead to favorable outcomes only if both the buyer and supplier perceive that there is value to be gained by entering into a contractual relationship. </a:t>
            </a:r>
            <a:endParaRPr lang="en-US" sz="2400" dirty="0" smtClean="0"/>
          </a:p>
          <a:p>
            <a:pPr lvl="0"/>
            <a:r>
              <a:rPr lang="en-US" sz="2400" dirty="0" smtClean="0"/>
              <a:t>Any </a:t>
            </a:r>
            <a:r>
              <a:rPr lang="en-US" sz="2400" dirty="0"/>
              <a:t>difference in value to be gained between the buyer and the supplier is called the bargaining surplus.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4540797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Contracting </a:t>
            </a:r>
            <a:r>
              <a:rPr lang="en-US" sz="2400" dirty="0" smtClean="0"/>
              <a:t>With </a:t>
            </a:r>
            <a:r>
              <a:rPr lang="en-US" sz="2400" dirty="0"/>
              <a:t>Suppliers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When </a:t>
            </a:r>
            <a:r>
              <a:rPr lang="en-US" sz="2400" dirty="0"/>
              <a:t>implementing sourcing decisions, the winning supplier or suppliers are notified and invited to participate in developing the supply contract that put into writing the decisions upon which both parties have agreed. </a:t>
            </a:r>
            <a:endParaRPr lang="en-US" sz="2400" dirty="0" smtClean="0"/>
          </a:p>
          <a:p>
            <a:pPr lvl="0"/>
            <a:r>
              <a:rPr lang="en-US" sz="2400" dirty="0" smtClean="0"/>
              <a:t>A </a:t>
            </a:r>
            <a:r>
              <a:rPr lang="en-US" sz="2400" dirty="0"/>
              <a:t>supply or purchase contract formally specifies the terms of the buyer-supplier relationship and the contract’s performance requirements.  </a:t>
            </a:r>
          </a:p>
          <a:p>
            <a:pPr lvl="0"/>
            <a:r>
              <a:rPr lang="en-US" sz="2400" dirty="0" smtClean="0"/>
              <a:t>There are two basic types of supply or purchase contracts: fixed-price and cost-plus contracts. </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2924874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Fixed-price </a:t>
            </a:r>
            <a:r>
              <a:rPr lang="en-US" sz="2400" dirty="0"/>
              <a:t>and </a:t>
            </a:r>
            <a:r>
              <a:rPr lang="en-US" sz="2400" dirty="0" smtClean="0"/>
              <a:t>Cost-plus contracts</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a:t>A fixed-price contract sets a price that is not subject to any change regardless of changes in the external environment, such as economic fluctuations, competition, or variations in market prices or supply levels. </a:t>
            </a:r>
            <a:endParaRPr lang="en-US" sz="2400" dirty="0" smtClean="0"/>
          </a:p>
          <a:p>
            <a:pPr lvl="0"/>
            <a:r>
              <a:rPr lang="en-US" sz="2400" dirty="0" smtClean="0"/>
              <a:t>A </a:t>
            </a:r>
            <a:r>
              <a:rPr lang="en-US" sz="2400" dirty="0"/>
              <a:t>cost-plus contract allows a supplier to be paid in full for all reasonable expenses incurred up to a preset limit as well as an additional sum so that the supplier realizes a profit on the transaction.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6983021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Other Types </a:t>
            </a:r>
            <a:r>
              <a:rPr lang="en-US" sz="2400" dirty="0"/>
              <a:t>of </a:t>
            </a:r>
            <a:r>
              <a:rPr lang="en-US" sz="2400" dirty="0" smtClean="0"/>
              <a:t>Contracts Used by Buyers</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Buyback </a:t>
            </a:r>
            <a:r>
              <a:rPr lang="en-US" sz="2400" dirty="0"/>
              <a:t>contracts. Also referred to as returns contracts, </a:t>
            </a:r>
            <a:r>
              <a:rPr lang="en-US" sz="2400" dirty="0" smtClean="0"/>
              <a:t>include </a:t>
            </a:r>
            <a:r>
              <a:rPr lang="en-US" sz="2400" dirty="0"/>
              <a:t>a buyback or returns clause that allows the supplier to buy back some of the buyer’s unsold </a:t>
            </a:r>
            <a:r>
              <a:rPr lang="en-US" sz="2400" dirty="0" smtClean="0"/>
              <a:t>inventory.</a:t>
            </a:r>
          </a:p>
          <a:p>
            <a:pPr lvl="0"/>
            <a:r>
              <a:rPr lang="en-US" sz="2400" dirty="0" smtClean="0"/>
              <a:t>Revenue-sharing </a:t>
            </a:r>
            <a:r>
              <a:rPr lang="en-US" sz="2400" dirty="0"/>
              <a:t>contracts. Under a revenue-sharing contract, the supplier charges a lower price for the items being purchased but also shares in a percentage of the buyer’s revenue. </a:t>
            </a:r>
          </a:p>
          <a:p>
            <a:pPr lvl="0"/>
            <a:r>
              <a:rPr lang="en-US" sz="2400" dirty="0" smtClean="0"/>
              <a:t>Quantity-flexibility </a:t>
            </a:r>
            <a:r>
              <a:rPr lang="en-US" sz="2400" dirty="0"/>
              <a:t>contracts. Under these contracts, the buyer has the flexibility to change the quantity purchased based on the buyer’s updated demand forecasts for the product</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8104719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Purchasing</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Purchase </a:t>
            </a:r>
            <a:r>
              <a:rPr lang="en-US" sz="2400" dirty="0"/>
              <a:t>orders normally include the terms and conditions specified in the contract between the buyer and </a:t>
            </a:r>
            <a:r>
              <a:rPr lang="en-US" sz="2400" dirty="0" smtClean="0"/>
              <a:t>supplier. There </a:t>
            </a:r>
            <a:r>
              <a:rPr lang="en-US" sz="2400" dirty="0"/>
              <a:t>are several types of POs:  </a:t>
            </a:r>
          </a:p>
          <a:p>
            <a:pPr lvl="0"/>
            <a:r>
              <a:rPr lang="en-US" sz="2400" dirty="0" smtClean="0"/>
              <a:t>Standard </a:t>
            </a:r>
            <a:r>
              <a:rPr lang="en-US" sz="2400" dirty="0"/>
              <a:t>purchase orders used for one-time purchases.</a:t>
            </a:r>
          </a:p>
          <a:p>
            <a:pPr lvl="0"/>
            <a:r>
              <a:rPr lang="en-US" sz="2400" dirty="0" smtClean="0"/>
              <a:t>Planned </a:t>
            </a:r>
            <a:r>
              <a:rPr lang="en-US" sz="2400" dirty="0"/>
              <a:t>purchase orders for purchases to be made on approximate dates at specified quantities when inventories run low. </a:t>
            </a:r>
          </a:p>
          <a:p>
            <a:pPr lvl="0"/>
            <a:r>
              <a:rPr lang="en-US" sz="2400" dirty="0" smtClean="0"/>
              <a:t>Blanket </a:t>
            </a:r>
            <a:r>
              <a:rPr lang="en-US" sz="2400" dirty="0"/>
              <a:t>purchase orders for long-term purchases made on multiple delivery dates scheduled over a period of time</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3498638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Material </a:t>
            </a:r>
            <a:r>
              <a:rPr lang="en-US" sz="2400" dirty="0" smtClean="0"/>
              <a:t>Purchase </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Direct </a:t>
            </a:r>
            <a:r>
              <a:rPr lang="en-US" sz="2400" dirty="0"/>
              <a:t>materials are materials that are directly incorporated to the production of finished goods and include most raw materials and components. </a:t>
            </a:r>
            <a:endParaRPr lang="en-US" sz="2400" dirty="0" smtClean="0"/>
          </a:p>
          <a:p>
            <a:pPr lvl="0"/>
            <a:r>
              <a:rPr lang="en-US" sz="2400" dirty="0" smtClean="0"/>
              <a:t>Indirect </a:t>
            </a:r>
            <a:r>
              <a:rPr lang="en-US" sz="2400" dirty="0"/>
              <a:t>materials, by contrast, are materials not directly used in the finished product but that support their production. </a:t>
            </a:r>
            <a:endParaRPr lang="en-US" sz="2400" dirty="0" smtClean="0"/>
          </a:p>
          <a:p>
            <a:pPr marL="0" lvl="0" indent="0">
              <a:buNone/>
            </a:pPr>
            <a:endParaRPr lang="en-US" sz="2400" b="1" dirty="0" smtClean="0">
              <a:solidFill>
                <a:srgbClr val="FF00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8333279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2000" y="152400"/>
            <a:ext cx="3076351" cy="762000"/>
          </a:xfrm>
        </p:spPr>
        <p:txBody>
          <a:bodyPr>
            <a:noAutofit/>
          </a:bodyPr>
          <a:lstStyle/>
          <a:p>
            <a:r>
              <a:rPr lang="en-US" sz="1800" dirty="0"/>
              <a:t>Supplier </a:t>
            </a:r>
            <a:r>
              <a:rPr lang="en-US" sz="1800" dirty="0" smtClean="0"/>
              <a:t>Scorecard</a:t>
            </a:r>
            <a:endParaRPr lang="en-US" sz="1800" dirty="0"/>
          </a:p>
        </p:txBody>
      </p:sp>
      <p:sp>
        <p:nvSpPr>
          <p:cNvPr id="7" name="Content Placeholder 6"/>
          <p:cNvSpPr>
            <a:spLocks noGrp="1"/>
          </p:cNvSpPr>
          <p:nvPr>
            <p:ph idx="1"/>
          </p:nvPr>
        </p:nvSpPr>
        <p:spPr>
          <a:xfrm>
            <a:off x="914400" y="1143000"/>
            <a:ext cx="2362200" cy="1295400"/>
          </a:xfrm>
        </p:spPr>
        <p:txBody>
          <a:bodyPr>
            <a:noAutofit/>
          </a:bodyPr>
          <a:lstStyle/>
          <a:p>
            <a:pPr lvl="0"/>
            <a:r>
              <a:rPr lang="en-US" sz="1800" dirty="0" smtClean="0"/>
              <a:t>Historically</a:t>
            </a:r>
            <a:r>
              <a:rPr lang="en-US" sz="1800" dirty="0"/>
              <a:t>, companies in the manufacturing sector have used supplier </a:t>
            </a:r>
            <a:r>
              <a:rPr lang="en-US" sz="1800" dirty="0" smtClean="0"/>
              <a:t>scorecards.</a:t>
            </a:r>
          </a:p>
          <a:p>
            <a:pPr lvl="0"/>
            <a:r>
              <a:rPr lang="en-US" sz="1800" dirty="0" smtClean="0"/>
              <a:t>A </a:t>
            </a:r>
            <a:r>
              <a:rPr lang="en-US" sz="1800" dirty="0"/>
              <a:t>supplier scorecard contains measures used to evaluate the performance of suppliers</a:t>
            </a:r>
            <a:r>
              <a:rPr lang="en-US" sz="1800" dirty="0" smtClean="0"/>
              <a:t>.</a:t>
            </a:r>
            <a:endParaRPr lang="en-US" sz="1800" dirty="0" smtClean="0"/>
          </a:p>
        </p:txBody>
      </p:sp>
      <p:sp>
        <p:nvSpPr>
          <p:cNvPr id="5" name="Slide Number Placeholder 4"/>
          <p:cNvSpPr>
            <a:spLocks noGrp="1"/>
          </p:cNvSpPr>
          <p:nvPr>
            <p:ph type="sldNum" sz="quarter" idx="12"/>
          </p:nvPr>
        </p:nvSpPr>
        <p:spPr>
          <a:xfrm>
            <a:off x="8686800" y="6629400"/>
            <a:ext cx="457200" cy="228600"/>
          </a:xfrm>
        </p:spPr>
        <p:txBody>
          <a:bodyPr/>
          <a:lstStyle/>
          <a:p>
            <a:fld id="{B6F15528-21DE-4FAA-801E-634DDDAF4B2B}" type="slidenum">
              <a:rPr lang="en-US" smtClean="0"/>
              <a:pPr/>
              <a:t>29</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9525"/>
            <a:ext cx="5410200" cy="6543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685800" y="5029200"/>
            <a:ext cx="2819400" cy="1384995"/>
          </a:xfrm>
          <a:prstGeom prst="rect">
            <a:avLst/>
          </a:prstGeom>
        </p:spPr>
        <p:txBody>
          <a:bodyPr wrap="square">
            <a:spAutoFit/>
          </a:bodyPr>
          <a:lstStyle/>
          <a:p>
            <a:r>
              <a:rPr lang="en-GB" sz="1200" dirty="0"/>
              <a:t>SOURCE: Lindsey, M. (2012). Supplier performance ratings – scorecards, rankings, and awarding business. American Society for Quality. Retrieved from www.asq-qm.org/</a:t>
            </a:r>
            <a:r>
              <a:rPr lang="en-GB" sz="1200" dirty="0" err="1"/>
              <a:t>resourcesmodule</a:t>
            </a:r>
            <a:r>
              <a:rPr lang="en-GB" sz="1200" dirty="0"/>
              <a:t>/download.../@random4baa558b6db9c/</a:t>
            </a:r>
            <a:endParaRPr lang="en-GB" sz="1200" dirty="0"/>
          </a:p>
        </p:txBody>
      </p:sp>
    </p:spTree>
    <p:extLst>
      <p:ext uri="{BB962C8B-B14F-4D97-AF65-F5344CB8AC3E}">
        <p14:creationId xmlns:p14="http://schemas.microsoft.com/office/powerpoint/2010/main" val="8940093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Identify </a:t>
            </a:r>
            <a:r>
              <a:rPr lang="en-US" sz="2400" dirty="0"/>
              <a:t>the goals of supplier management.</a:t>
            </a:r>
          </a:p>
          <a:p>
            <a:pPr lvl="0"/>
            <a:r>
              <a:rPr lang="en-US" sz="2400" dirty="0" smtClean="0"/>
              <a:t>Describe </a:t>
            </a:r>
            <a:r>
              <a:rPr lang="en-US" sz="2400" dirty="0"/>
              <a:t>the various tasks of the supplier management process and demonstrate how metrics are used to rate supplier performance</a:t>
            </a:r>
          </a:p>
          <a:p>
            <a:pPr lvl="0"/>
            <a:r>
              <a:rPr lang="en-US" sz="2400" dirty="0" smtClean="0"/>
              <a:t>Evaluate </a:t>
            </a:r>
            <a:r>
              <a:rPr lang="en-US" sz="2400" dirty="0"/>
              <a:t>the issues involved in managing service providers.</a:t>
            </a:r>
          </a:p>
          <a:p>
            <a:pPr lvl="0"/>
            <a:r>
              <a:rPr lang="en-US" sz="2400" dirty="0" smtClean="0"/>
              <a:t>Describe </a:t>
            </a:r>
            <a:r>
              <a:rPr lang="en-US" sz="2400" dirty="0"/>
              <a:t>the unique challenges involved in managing global suppliers. </a:t>
            </a:r>
          </a:p>
          <a:p>
            <a:pPr lvl="0"/>
            <a:r>
              <a:rPr lang="en-US" sz="2400" dirty="0" smtClean="0"/>
              <a:t>Identify </a:t>
            </a:r>
            <a:r>
              <a:rPr lang="en-US" sz="2400" dirty="0"/>
              <a:t>some reasons why firms actively promote ethical and social responsible behavior in supplier management.</a:t>
            </a:r>
          </a:p>
          <a:p>
            <a:pPr lvl="0"/>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Supplier Information Management</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Information </a:t>
            </a:r>
            <a:r>
              <a:rPr lang="en-US" sz="2400" dirty="0"/>
              <a:t>features that can serve as a standard for a basic supplier information management </a:t>
            </a:r>
            <a:r>
              <a:rPr lang="en-US" sz="2400" dirty="0" smtClean="0"/>
              <a:t>platform:</a:t>
            </a:r>
          </a:p>
          <a:p>
            <a:pPr lvl="1"/>
            <a:r>
              <a:rPr lang="en-US" sz="2000" dirty="0" smtClean="0"/>
              <a:t>The </a:t>
            </a:r>
            <a:r>
              <a:rPr lang="en-US" sz="2000" dirty="0"/>
              <a:t>supplier’s ability to produce quality </a:t>
            </a:r>
            <a:r>
              <a:rPr lang="en-US" sz="2000" dirty="0" smtClean="0"/>
              <a:t>products</a:t>
            </a:r>
            <a:endParaRPr lang="en-US" sz="2000" dirty="0"/>
          </a:p>
          <a:p>
            <a:pPr lvl="1"/>
            <a:r>
              <a:rPr lang="en-US" sz="2000" dirty="0" smtClean="0"/>
              <a:t>The </a:t>
            </a:r>
            <a:r>
              <a:rPr lang="en-US" sz="2000" dirty="0"/>
              <a:t>supplier’s stability and financial standing </a:t>
            </a:r>
          </a:p>
          <a:p>
            <a:pPr lvl="1"/>
            <a:r>
              <a:rPr lang="en-US" sz="2000" dirty="0" smtClean="0"/>
              <a:t>The </a:t>
            </a:r>
            <a:r>
              <a:rPr lang="en-US" sz="2000" dirty="0"/>
              <a:t>supplier’s </a:t>
            </a:r>
            <a:r>
              <a:rPr lang="en-US" sz="2000" dirty="0" smtClean="0"/>
              <a:t>responsiveness</a:t>
            </a:r>
            <a:endParaRPr lang="en-US" sz="2000" dirty="0"/>
          </a:p>
          <a:p>
            <a:pPr lvl="1"/>
            <a:r>
              <a:rPr lang="en-US" sz="2000" dirty="0" smtClean="0"/>
              <a:t>The </a:t>
            </a:r>
            <a:r>
              <a:rPr lang="en-US" sz="2000" dirty="0"/>
              <a:t>supplier’s commitment on continuous improvement </a:t>
            </a:r>
          </a:p>
          <a:p>
            <a:pPr lvl="1"/>
            <a:r>
              <a:rPr lang="en-US" sz="2000" dirty="0" smtClean="0"/>
              <a:t>The </a:t>
            </a:r>
            <a:r>
              <a:rPr lang="en-US" sz="2000" dirty="0"/>
              <a:t>supplier’s ability to deliver goods and services on time and as promised</a:t>
            </a:r>
          </a:p>
          <a:p>
            <a:pPr lvl="1"/>
            <a:r>
              <a:rPr lang="en-US" sz="2000" dirty="0" smtClean="0"/>
              <a:t>The </a:t>
            </a:r>
            <a:r>
              <a:rPr lang="en-US" sz="2000" dirty="0"/>
              <a:t>supplier’s commitment to sustainability improvements and corporate social responsibility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5565965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762000"/>
          </a:xfrm>
        </p:spPr>
        <p:txBody>
          <a:bodyPr>
            <a:noAutofit/>
          </a:bodyPr>
          <a:lstStyle/>
          <a:p>
            <a:r>
              <a:rPr lang="en-US" sz="2000" dirty="0"/>
              <a:t>Supplier Risk Management</a:t>
            </a:r>
          </a:p>
        </p:txBody>
      </p:sp>
      <p:sp>
        <p:nvSpPr>
          <p:cNvPr id="7" name="Content Placeholder 6"/>
          <p:cNvSpPr>
            <a:spLocks noGrp="1"/>
          </p:cNvSpPr>
          <p:nvPr>
            <p:ph idx="1"/>
          </p:nvPr>
        </p:nvSpPr>
        <p:spPr>
          <a:xfrm>
            <a:off x="1097838" y="685800"/>
            <a:ext cx="7696200" cy="838200"/>
          </a:xfrm>
        </p:spPr>
        <p:txBody>
          <a:bodyPr>
            <a:noAutofit/>
          </a:bodyPr>
          <a:lstStyle/>
          <a:p>
            <a:pPr lvl="0"/>
            <a:r>
              <a:rPr lang="en-US" sz="1600" dirty="0" smtClean="0"/>
              <a:t>Whether </a:t>
            </a:r>
            <a:r>
              <a:rPr lang="en-US" sz="1600" dirty="0"/>
              <a:t>in the manufacturing or service sector, if key suppliers become operationally or financially unable to do business, it can be detrimental to the firm’s performance</a:t>
            </a:r>
            <a:r>
              <a:rPr lang="en-US" sz="1600" dirty="0" smtClean="0"/>
              <a:t>.</a:t>
            </a:r>
            <a:endParaRPr lang="en-US" sz="1600" dirty="0" smtClean="0"/>
          </a:p>
        </p:txBody>
      </p:sp>
      <p:sp>
        <p:nvSpPr>
          <p:cNvPr id="5" name="Slide Number Placeholder 4"/>
          <p:cNvSpPr>
            <a:spLocks noGrp="1"/>
          </p:cNvSpPr>
          <p:nvPr>
            <p:ph type="sldNum" sz="quarter" idx="12"/>
          </p:nvPr>
        </p:nvSpPr>
        <p:spPr>
          <a:xfrm>
            <a:off x="8686800" y="6605749"/>
            <a:ext cx="457200" cy="244475"/>
          </a:xfrm>
        </p:spPr>
        <p:txBody>
          <a:bodyPr/>
          <a:lstStyle/>
          <a:p>
            <a:fld id="{B6F15528-21DE-4FAA-801E-634DDDAF4B2B}" type="slidenum">
              <a:rPr lang="en-US" smtClean="0"/>
              <a:pPr/>
              <a:t>31</a:t>
            </a:fld>
            <a:endParaRPr lang="en-US" dirty="0"/>
          </a:p>
        </p:txBody>
      </p:sp>
      <p:sp>
        <p:nvSpPr>
          <p:cNvPr id="8" name="Footer Placeholder 3"/>
          <p:cNvSpPr>
            <a:spLocks noGrp="1"/>
          </p:cNvSpPr>
          <p:nvPr>
            <p:ph type="ftr" sz="quarter" idx="11"/>
          </p:nvPr>
        </p:nvSpPr>
        <p:spPr>
          <a:xfrm>
            <a:off x="609600" y="6629400"/>
            <a:ext cx="7010400" cy="228600"/>
          </a:xfrm>
        </p:spPr>
        <p:txBody>
          <a:bodyPr/>
          <a:lstStyle/>
          <a:p>
            <a:r>
              <a:rPr lang="en-US" dirty="0" err="1" smtClean="0"/>
              <a:t>Venkataraman</a:t>
            </a:r>
            <a:r>
              <a:rPr lang="en-US" dirty="0" smtClean="0"/>
              <a:t> &amp; Pinto, Operations Management, 1e. SAGE, 2018.</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727" y="1600200"/>
            <a:ext cx="8063077"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303053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Supplier Relationship Management (SRM)</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Most </a:t>
            </a:r>
            <a:r>
              <a:rPr lang="en-US" sz="2400" dirty="0"/>
              <a:t>successful companies have strong relationships with their suppliers. </a:t>
            </a:r>
            <a:endParaRPr lang="en-US" sz="2400" dirty="0" smtClean="0"/>
          </a:p>
          <a:p>
            <a:pPr lvl="0"/>
            <a:r>
              <a:rPr lang="en-US" sz="2400" dirty="0" smtClean="0"/>
              <a:t>For </a:t>
            </a:r>
            <a:r>
              <a:rPr lang="en-US" sz="2400" dirty="0"/>
              <a:t>example, BNSF Railway has forums for its suppliers and an annual awards ceremony for the top performers. In companies like BSNF there is greater awareness of the need to build bridges between their organizations and their suppliers by establishing strong buyer-seller relationships</a:t>
            </a:r>
            <a:r>
              <a:rPr lang="en-US" sz="2400" dirty="0" smtClean="0"/>
              <a:t>.</a:t>
            </a:r>
          </a:p>
          <a:p>
            <a:pPr lvl="0"/>
            <a:r>
              <a:rPr lang="en-US" sz="2400" dirty="0" smtClean="0"/>
              <a:t>The </a:t>
            </a:r>
            <a:r>
              <a:rPr lang="en-US" sz="2400" dirty="0"/>
              <a:t>process of doing so is known as supplier relationship management (SRM).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5550606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Supplier Phase-Out</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Reasons for phase-out:</a:t>
            </a:r>
            <a:endParaRPr lang="en-US" sz="2400" dirty="0"/>
          </a:p>
          <a:p>
            <a:pPr lvl="0"/>
            <a:r>
              <a:rPr lang="en-US" sz="2400" dirty="0" smtClean="0"/>
              <a:t>The </a:t>
            </a:r>
            <a:r>
              <a:rPr lang="en-US" sz="2400" dirty="0"/>
              <a:t>supplier has consistently failed to provide the good and services that meet the organization’s requirements, including sustainability requirements. </a:t>
            </a:r>
          </a:p>
          <a:p>
            <a:pPr lvl="0"/>
            <a:r>
              <a:rPr lang="en-US" sz="2400" dirty="0" smtClean="0"/>
              <a:t>Cheaper </a:t>
            </a:r>
            <a:r>
              <a:rPr lang="en-US" sz="2400" dirty="0"/>
              <a:t>and more reliable suppliers are available.</a:t>
            </a:r>
          </a:p>
          <a:p>
            <a:pPr lvl="0"/>
            <a:r>
              <a:rPr lang="en-US" sz="2400" dirty="0" smtClean="0"/>
              <a:t>Suppliers </a:t>
            </a:r>
            <a:r>
              <a:rPr lang="en-US" sz="2400" dirty="0"/>
              <a:t>with better offerings, technology, or processes are available.</a:t>
            </a:r>
          </a:p>
          <a:p>
            <a:pPr lvl="0"/>
            <a:r>
              <a:rPr lang="en-US" sz="2400" dirty="0" smtClean="0"/>
              <a:t>The </a:t>
            </a:r>
            <a:r>
              <a:rPr lang="en-US" sz="2400" dirty="0"/>
              <a:t>risks associated with doing business with the </a:t>
            </a:r>
            <a:r>
              <a:rPr lang="en-US" sz="2400" dirty="0" smtClean="0"/>
              <a:t>supplier </a:t>
            </a:r>
            <a:r>
              <a:rPr lang="en-US" sz="2400" dirty="0"/>
              <a:t>cannot be mitigated.</a:t>
            </a:r>
          </a:p>
          <a:p>
            <a:pPr lvl="0"/>
            <a:r>
              <a:rPr lang="en-US" sz="2400" dirty="0" smtClean="0"/>
              <a:t>The </a:t>
            </a:r>
            <a:r>
              <a:rPr lang="en-US" sz="2400" dirty="0"/>
              <a:t>supplier is bankrupt or goes out of business.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611509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Managing Service Providers</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Service </a:t>
            </a:r>
            <a:r>
              <a:rPr lang="en-US" sz="2400" dirty="0"/>
              <a:t>providers vary from those that provide information technology, telecommunications, and Internet services to those that provide storage, legal, marketing, call center, financial, accounting, and educational services. </a:t>
            </a:r>
            <a:endParaRPr lang="en-US" sz="2400" dirty="0" smtClean="0"/>
          </a:p>
          <a:p>
            <a:pPr lvl="0"/>
            <a:r>
              <a:rPr lang="en-US" sz="2400" dirty="0" smtClean="0"/>
              <a:t>Just </a:t>
            </a:r>
            <a:r>
              <a:rPr lang="en-US" sz="2400" dirty="0"/>
              <a:t>like suppliers that provide tangible products, services providers must be managed as well. </a:t>
            </a:r>
            <a:endParaRPr lang="en-US" sz="2400" dirty="0" smtClean="0"/>
          </a:p>
          <a:p>
            <a:pPr lvl="0"/>
            <a:r>
              <a:rPr lang="en-US" sz="2400" dirty="0" smtClean="0"/>
              <a:t>The procedure in Figure 10.1 is equally relevant for managing </a:t>
            </a:r>
            <a:r>
              <a:rPr lang="en-US" sz="2400" dirty="0"/>
              <a:t>the providers of services.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1515213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800" dirty="0"/>
              <a:t>Sourcing Service Providers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In </a:t>
            </a:r>
            <a:r>
              <a:rPr lang="en-US" sz="2400" dirty="0"/>
              <a:t>this stage, the company analyzes, evaluates, and selects its service providers based on certain specifications and requirements. </a:t>
            </a:r>
            <a:endParaRPr lang="en-US" sz="2400" dirty="0" smtClean="0"/>
          </a:p>
          <a:p>
            <a:pPr lvl="0"/>
            <a:r>
              <a:rPr lang="en-US" sz="2400" dirty="0" smtClean="0"/>
              <a:t>The </a:t>
            </a:r>
            <a:r>
              <a:rPr lang="en-US" sz="2400" dirty="0"/>
              <a:t>process begins with first defining the overall business needs of the company and then identifying the specific service requirements that support them. </a:t>
            </a:r>
            <a:endParaRPr lang="en-US" sz="2400" dirty="0" smtClean="0"/>
          </a:p>
          <a:p>
            <a:pPr lvl="0"/>
            <a:r>
              <a:rPr lang="en-US" sz="2400" dirty="0" smtClean="0"/>
              <a:t>An </a:t>
            </a:r>
            <a:r>
              <a:rPr lang="en-US" sz="2400" dirty="0"/>
              <a:t>important aspect of defining the service requirements is to determine which services are strategic and which are not. </a:t>
            </a:r>
            <a:endParaRPr lang="en-US" sz="2400" dirty="0" smtClean="0"/>
          </a:p>
          <a:p>
            <a:pPr lvl="0"/>
            <a:r>
              <a:rPr lang="en-US" sz="2400" dirty="0" smtClean="0"/>
              <a:t>Strategic </a:t>
            </a:r>
            <a:r>
              <a:rPr lang="en-US" sz="2400" dirty="0"/>
              <a:t>services are those that have a direct impact on the company’s business </a:t>
            </a:r>
            <a:r>
              <a:rPr lang="en-US" sz="2400" dirty="0" smtClean="0"/>
              <a:t>operations.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9968265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800" dirty="0"/>
              <a:t>Service Provider Risk Management</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Security </a:t>
            </a:r>
            <a:r>
              <a:rPr lang="en-US" sz="2400" dirty="0"/>
              <a:t>risks. Security risks include the theft of data, intellectual property rights, and patents, and privacy concerns.  </a:t>
            </a:r>
            <a:endParaRPr lang="en-US" sz="2400" dirty="0" smtClean="0"/>
          </a:p>
          <a:p>
            <a:pPr lvl="0"/>
            <a:r>
              <a:rPr lang="en-US" sz="2400" dirty="0" smtClean="0"/>
              <a:t>Failure </a:t>
            </a:r>
            <a:r>
              <a:rPr lang="en-US" sz="2400" dirty="0"/>
              <a:t>to deliver the needed services on time. </a:t>
            </a:r>
            <a:endParaRPr lang="en-US" sz="2400" dirty="0" smtClean="0"/>
          </a:p>
          <a:p>
            <a:pPr lvl="0"/>
            <a:r>
              <a:rPr lang="en-US" sz="2400" dirty="0" smtClean="0"/>
              <a:t>Penalty clauses should be included in the contract to encourage the service provider to meet its delivery deadlines.</a:t>
            </a:r>
          </a:p>
          <a:p>
            <a:pPr lvl="0"/>
            <a:r>
              <a:rPr lang="en-US" sz="2400" dirty="0" smtClean="0"/>
              <a:t>Failure to realize the expected cost savings:</a:t>
            </a:r>
          </a:p>
          <a:p>
            <a:pPr lvl="0"/>
            <a:r>
              <a:rPr lang="en-US" sz="2400" dirty="0" smtClean="0"/>
              <a:t>This type of risk can occur as a result of cost escalations.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7219733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Service Provider Performance </a:t>
            </a:r>
            <a:r>
              <a:rPr lang="en-US" sz="2400" dirty="0"/>
              <a:t>a</a:t>
            </a:r>
            <a:r>
              <a:rPr lang="en-US" sz="2400" dirty="0" smtClean="0"/>
              <a:t>nd </a:t>
            </a:r>
            <a:r>
              <a:rPr lang="en-US" sz="2400" dirty="0"/>
              <a:t>Relationship Management</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Considerations when </a:t>
            </a:r>
            <a:r>
              <a:rPr lang="en-US" sz="2400" dirty="0"/>
              <a:t>managing relationships with service providers: </a:t>
            </a:r>
          </a:p>
          <a:p>
            <a:pPr lvl="0"/>
            <a:r>
              <a:rPr lang="en-US" sz="2400" dirty="0" smtClean="0"/>
              <a:t>Management Strategy: </a:t>
            </a:r>
            <a:r>
              <a:rPr lang="en-US" sz="2400" dirty="0"/>
              <a:t>Outsourcing services requires the buying company to develop specialized skills </a:t>
            </a:r>
            <a:r>
              <a:rPr lang="en-US" sz="2400" dirty="0" smtClean="0"/>
              <a:t>in-house</a:t>
            </a:r>
          </a:p>
          <a:p>
            <a:pPr lvl="0"/>
            <a:r>
              <a:rPr lang="en-US" sz="2400" dirty="0" smtClean="0"/>
              <a:t>Organizational Structure: </a:t>
            </a:r>
            <a:r>
              <a:rPr lang="en-US" sz="2400" dirty="0"/>
              <a:t>As outsourcing </a:t>
            </a:r>
            <a:r>
              <a:rPr lang="en-US" sz="2400" dirty="0" smtClean="0"/>
              <a:t>occurs, </a:t>
            </a:r>
            <a:r>
              <a:rPr lang="en-US" sz="2400" dirty="0"/>
              <a:t>changes in the organizational structure are inevitable</a:t>
            </a:r>
            <a:r>
              <a:rPr lang="en-US" sz="2400" dirty="0" smtClean="0"/>
              <a:t>.</a:t>
            </a:r>
          </a:p>
          <a:p>
            <a:pPr lvl="0"/>
            <a:r>
              <a:rPr lang="en-US" sz="2400" dirty="0" smtClean="0"/>
              <a:t>IT Infrastructure: Client </a:t>
            </a:r>
            <a:r>
              <a:rPr lang="en-US" sz="2400" dirty="0"/>
              <a:t>company’s existing IT infrastructure must be reconfigured to accommodate, monitor, and manage the network of third-party service providers.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3882346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Global Supplier Management</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r>
              <a:rPr lang="en-US" sz="2400" dirty="0" smtClean="0"/>
              <a:t>Strategies </a:t>
            </a:r>
            <a:r>
              <a:rPr lang="en-US" sz="2400" dirty="0"/>
              <a:t>to </a:t>
            </a:r>
            <a:r>
              <a:rPr lang="en-US" sz="2400" dirty="0" smtClean="0"/>
              <a:t>mitigate </a:t>
            </a:r>
            <a:r>
              <a:rPr lang="en-US" sz="2400" dirty="0"/>
              <a:t>supply risks that have the potential to disrupt the operations of firm’s global supply-chain </a:t>
            </a:r>
            <a:r>
              <a:rPr lang="en-US" sz="2400" dirty="0" smtClean="0"/>
              <a:t>partners:</a:t>
            </a:r>
          </a:p>
          <a:p>
            <a:pPr lvl="1"/>
            <a:r>
              <a:rPr lang="en-US" sz="2000" dirty="0" smtClean="0"/>
              <a:t>Have </a:t>
            </a:r>
            <a:r>
              <a:rPr lang="en-US" sz="2000" dirty="0"/>
              <a:t>a backup pool of </a:t>
            </a:r>
            <a:r>
              <a:rPr lang="en-US" sz="2000" dirty="0" smtClean="0"/>
              <a:t>suppliers.</a:t>
            </a:r>
            <a:endParaRPr lang="en-US" sz="2000" dirty="0"/>
          </a:p>
          <a:p>
            <a:pPr lvl="1"/>
            <a:r>
              <a:rPr lang="en-US" sz="2000" dirty="0" smtClean="0"/>
              <a:t>Choose </a:t>
            </a:r>
            <a:r>
              <a:rPr lang="en-US" sz="2000" dirty="0"/>
              <a:t>suppliers from countries that have better laws and regulations and </a:t>
            </a:r>
            <a:r>
              <a:rPr lang="en-US" sz="2000" dirty="0" smtClean="0"/>
              <a:t>infrastructures.</a:t>
            </a:r>
            <a:endParaRPr lang="en-US" sz="2000" dirty="0"/>
          </a:p>
          <a:p>
            <a:pPr lvl="1"/>
            <a:r>
              <a:rPr lang="en-US" sz="2000" dirty="0" smtClean="0"/>
              <a:t>Establish </a:t>
            </a:r>
            <a:r>
              <a:rPr lang="en-US" sz="2000" dirty="0"/>
              <a:t>collaborative relationships with global </a:t>
            </a:r>
            <a:r>
              <a:rPr lang="en-US" sz="2000" dirty="0" smtClean="0"/>
              <a:t>suppliers.</a:t>
            </a:r>
            <a:endParaRPr lang="en-US" sz="2000" dirty="0"/>
          </a:p>
          <a:p>
            <a:pPr lvl="1"/>
            <a:r>
              <a:rPr lang="en-US" sz="2000" dirty="0" smtClean="0"/>
              <a:t>Use </a:t>
            </a:r>
            <a:r>
              <a:rPr lang="en-US" sz="2000" dirty="0"/>
              <a:t>technology for greater supplier </a:t>
            </a:r>
            <a:r>
              <a:rPr lang="en-US" sz="2000" dirty="0" smtClean="0"/>
              <a:t>visibility.</a:t>
            </a:r>
            <a:endParaRPr lang="en-US" sz="2000" dirty="0"/>
          </a:p>
          <a:p>
            <a:pPr lvl="1"/>
            <a:r>
              <a:rPr lang="en-US" sz="2000" dirty="0" smtClean="0"/>
              <a:t>Select </a:t>
            </a:r>
            <a:r>
              <a:rPr lang="en-US" sz="2000" dirty="0"/>
              <a:t>suppliers from a country whose language and culture you can </a:t>
            </a:r>
            <a:r>
              <a:rPr lang="en-US" sz="2000" dirty="0" smtClean="0"/>
              <a:t>understand.</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9396174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Legal, Ethical, and Sustainability Issues in Supplier Management</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r>
              <a:rPr lang="en-US" sz="2400" dirty="0" smtClean="0"/>
              <a:t>Supply </a:t>
            </a:r>
            <a:r>
              <a:rPr lang="en-US" sz="2400" dirty="0"/>
              <a:t>chain sustainability is important because approximately 50% of all energy and carbon emissions for a company are related to its supply chain. </a:t>
            </a:r>
            <a:endParaRPr lang="en-US" sz="2400" dirty="0" smtClean="0"/>
          </a:p>
          <a:p>
            <a:r>
              <a:rPr lang="en-US" sz="2400" dirty="0" smtClean="0"/>
              <a:t>In </a:t>
            </a:r>
            <a:r>
              <a:rPr lang="en-US" sz="2400" dirty="0"/>
              <a:t>order to incorporate ethical behavior into its business </a:t>
            </a:r>
            <a:r>
              <a:rPr lang="en-US" sz="2400" dirty="0" smtClean="0"/>
              <a:t>practices </a:t>
            </a:r>
            <a:r>
              <a:rPr lang="en-US" sz="2400" dirty="0"/>
              <a:t>Coca-Cola invested millions of dollars to provide training and support for almost 40,000 fruit farmers within its supply chain in Uganda and Kenya, including 17,000 women</a:t>
            </a:r>
            <a:r>
              <a:rPr lang="en-US" sz="2400" dirty="0" smtClean="0"/>
              <a:t>.</a:t>
            </a:r>
          </a:p>
          <a:p>
            <a:r>
              <a:rPr lang="en-US" sz="2400" dirty="0" smtClean="0"/>
              <a:t>Because ethical violations can seriously harm a firm’s reputation and profitability, companies need to try to prevent them</a:t>
            </a:r>
            <a:r>
              <a:rPr lang="en-US" sz="2400" smtClean="0"/>
              <a:t>.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2989934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Operations Profile: Factory Fires: Fixing </a:t>
            </a:r>
            <a:r>
              <a:rPr lang="en-US" sz="2400" dirty="0" smtClean="0"/>
              <a:t>the </a:t>
            </a:r>
            <a:r>
              <a:rPr lang="en-US" sz="2400" dirty="0" smtClean="0"/>
              <a:t>Garment Supplier Pipeline</a:t>
            </a:r>
            <a:endParaRPr lang="en-US" sz="2400" dirty="0"/>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In 2012 a </a:t>
            </a:r>
            <a:r>
              <a:rPr lang="en-US" sz="2400" dirty="0"/>
              <a:t>fire broke out at </a:t>
            </a:r>
            <a:r>
              <a:rPr lang="en-US" sz="2400" dirty="0" smtClean="0"/>
              <a:t>a </a:t>
            </a:r>
            <a:r>
              <a:rPr lang="en-US" sz="2400" dirty="0"/>
              <a:t>Bangladesh garment factory located outside the capital of Dhaka. </a:t>
            </a:r>
            <a:endParaRPr lang="en-US" sz="2400" dirty="0" smtClean="0"/>
          </a:p>
          <a:p>
            <a:pPr lvl="0"/>
            <a:r>
              <a:rPr lang="en-US" sz="2400" dirty="0" smtClean="0"/>
              <a:t>The </a:t>
            </a:r>
            <a:r>
              <a:rPr lang="en-US" sz="2400" dirty="0"/>
              <a:t>fire killed 112 people and injured several hundred others. </a:t>
            </a:r>
            <a:endParaRPr lang="en-US" sz="2400" dirty="0" smtClean="0"/>
          </a:p>
          <a:p>
            <a:pPr lvl="0"/>
            <a:r>
              <a:rPr lang="en-US" sz="2400" dirty="0" smtClean="0"/>
              <a:t>The </a:t>
            </a:r>
            <a:r>
              <a:rPr lang="en-US" sz="2400" dirty="0"/>
              <a:t>factory made clothing for </a:t>
            </a:r>
            <a:r>
              <a:rPr lang="en-US" sz="2400" dirty="0" smtClean="0"/>
              <a:t>Walmart, etc.</a:t>
            </a:r>
            <a:endParaRPr lang="en-US" sz="2400" dirty="0"/>
          </a:p>
          <a:p>
            <a:pPr lvl="0"/>
            <a:r>
              <a:rPr lang="en-US" sz="2400" dirty="0" smtClean="0"/>
              <a:t>Walmart’s </a:t>
            </a:r>
            <a:r>
              <a:rPr lang="en-US" sz="2400" dirty="0"/>
              <a:t>tougher policies replaced its former “three strikes” approach with its suppliers, but this is only a first step.  </a:t>
            </a:r>
          </a:p>
          <a:p>
            <a:pPr lvl="0"/>
            <a:r>
              <a:rPr lang="en-US" sz="2400" dirty="0" smtClean="0"/>
              <a:t>Supplier management is both a critical component of an organization’s operations function, as well as a very complicated piece in the supply chain puzzle.</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0764434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Supplier Management and </a:t>
            </a:r>
            <a:r>
              <a:rPr lang="en-US" sz="2400" dirty="0"/>
              <a:t>I</a:t>
            </a:r>
            <a:r>
              <a:rPr lang="en-US" sz="2400" dirty="0" smtClean="0"/>
              <a:t>ts </a:t>
            </a:r>
            <a:r>
              <a:rPr lang="en-US" sz="2400" dirty="0" smtClean="0"/>
              <a:t>Goals </a:t>
            </a:r>
            <a:endParaRPr lang="en-US" sz="2400" dirty="0"/>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Supplier </a:t>
            </a:r>
            <a:r>
              <a:rPr lang="en-US" sz="2400" dirty="0"/>
              <a:t>management is a business process that enables a company to identify and select the best possible suppliers and negotiate the best possible prices for the resources it purchases from them</a:t>
            </a:r>
            <a:r>
              <a:rPr lang="en-US" sz="2400" dirty="0" smtClean="0"/>
              <a:t>.</a:t>
            </a:r>
          </a:p>
          <a:p>
            <a:pPr lvl="0"/>
            <a:r>
              <a:rPr lang="en-US" sz="2400" dirty="0" smtClean="0"/>
              <a:t>The </a:t>
            </a:r>
            <a:r>
              <a:rPr lang="en-US" sz="2400" dirty="0"/>
              <a:t>main goals of supplier management are to ensure that the supplies a firm acquires: </a:t>
            </a:r>
            <a:r>
              <a:rPr lang="en-US" sz="2400" dirty="0" smtClean="0"/>
              <a:t>(1</a:t>
            </a:r>
            <a:r>
              <a:rPr lang="en-US" sz="2400" dirty="0"/>
              <a:t>) meet their quality standards, </a:t>
            </a:r>
            <a:r>
              <a:rPr lang="en-US" sz="2400" dirty="0" smtClean="0"/>
              <a:t>(2</a:t>
            </a:r>
            <a:r>
              <a:rPr lang="en-US" sz="2400" dirty="0"/>
              <a:t>) are available when needed, and </a:t>
            </a:r>
            <a:r>
              <a:rPr lang="en-US" sz="2400" dirty="0" smtClean="0"/>
              <a:t>(3</a:t>
            </a:r>
            <a:r>
              <a:rPr lang="en-US" sz="2400" dirty="0"/>
              <a:t>) minimize their cost, and that the supply chain </a:t>
            </a:r>
            <a:r>
              <a:rPr lang="en-US" sz="2400" dirty="0" smtClean="0"/>
              <a:t>(4</a:t>
            </a:r>
            <a:r>
              <a:rPr lang="en-US" sz="2400" dirty="0"/>
              <a:t>) fosters sustainability, </a:t>
            </a:r>
            <a:r>
              <a:rPr lang="en-US" sz="2400" dirty="0" smtClean="0"/>
              <a:t>(5</a:t>
            </a:r>
            <a:r>
              <a:rPr lang="en-US" sz="2400" dirty="0"/>
              <a:t>) promotes ethical behavior, and </a:t>
            </a:r>
            <a:r>
              <a:rPr lang="en-US" sz="2400" dirty="0" smtClean="0"/>
              <a:t>(6</a:t>
            </a:r>
            <a:r>
              <a:rPr lang="en-US" sz="2400" dirty="0"/>
              <a:t>) develops innovative products and processes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0527799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Meeting Quality Standards</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A </a:t>
            </a:r>
            <a:r>
              <a:rPr lang="en-US" sz="2400" dirty="0"/>
              <a:t>product’s final quality is determined to a great extent by the quality of the materials and components that go into it. </a:t>
            </a:r>
            <a:endParaRPr lang="en-US" sz="2400" dirty="0" smtClean="0"/>
          </a:p>
          <a:p>
            <a:pPr lvl="0"/>
            <a:r>
              <a:rPr lang="en-US" sz="2400" dirty="0" smtClean="0"/>
              <a:t>The </a:t>
            </a:r>
            <a:r>
              <a:rPr lang="en-US" sz="2400" dirty="0"/>
              <a:t>cost of poor quality (COPQ), such as the extra materials and production costs associated with scrap and rework, can make up a significant portion of an organization’s expenses. </a:t>
            </a:r>
            <a:endParaRPr lang="en-US" sz="2400" dirty="0" smtClean="0"/>
          </a:p>
          <a:p>
            <a:pPr lvl="0"/>
            <a:r>
              <a:rPr lang="en-US" sz="2400" dirty="0" smtClean="0"/>
              <a:t>Given </a:t>
            </a:r>
            <a:r>
              <a:rPr lang="en-US" sz="2400" dirty="0"/>
              <a:t>the adverse effect that poor quality supplies can have, many companies worldwide now require their suppliers be prequalified by having ISO 9001 or some other type of quality </a:t>
            </a:r>
            <a:r>
              <a:rPr lang="en-US" sz="2400" dirty="0" smtClean="0"/>
              <a:t>certification.</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3023322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Making Deliveries on Time</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Any </a:t>
            </a:r>
            <a:r>
              <a:rPr lang="en-US" sz="2400" dirty="0"/>
              <a:t>production stoppage as a result of shortages of raw materials or components will lead to delays and lost revenue</a:t>
            </a:r>
            <a:r>
              <a:rPr lang="en-US" sz="2400" dirty="0" smtClean="0"/>
              <a:t>.</a:t>
            </a:r>
          </a:p>
          <a:p>
            <a:pPr lvl="0"/>
            <a:r>
              <a:rPr lang="en-US" sz="2400" dirty="0" smtClean="0"/>
              <a:t>To </a:t>
            </a:r>
            <a:r>
              <a:rPr lang="en-US" sz="2400" dirty="0"/>
              <a:t>offset </a:t>
            </a:r>
            <a:r>
              <a:rPr lang="en-US" sz="2400" dirty="0" smtClean="0"/>
              <a:t>these risks many </a:t>
            </a:r>
            <a:r>
              <a:rPr lang="en-US" sz="2400" dirty="0"/>
              <a:t>large manufacturing firms buy raw materials in bulk and maintain inventories of some of their critical resources. </a:t>
            </a:r>
            <a:endParaRPr lang="en-US" sz="2400" dirty="0" smtClean="0"/>
          </a:p>
          <a:p>
            <a:pPr lvl="0"/>
            <a:r>
              <a:rPr lang="en-US" sz="2400" dirty="0" smtClean="0"/>
              <a:t>However</a:t>
            </a:r>
            <a:r>
              <a:rPr lang="en-US" sz="2400" dirty="0"/>
              <a:t>, stockpiling supplies is costly and not always a viable option, especially for smaller firms. </a:t>
            </a:r>
            <a:endParaRPr lang="en-US" sz="2400" dirty="0" smtClean="0"/>
          </a:p>
          <a:p>
            <a:pPr lvl="0"/>
            <a:r>
              <a:rPr lang="en-US" sz="2400" dirty="0" smtClean="0"/>
              <a:t>For </a:t>
            </a:r>
            <a:r>
              <a:rPr lang="en-US" sz="2400" dirty="0"/>
              <a:t>this reason, many companies collaborate with established suppliers to guarantee that their manufacturing operations are not disrupted</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819401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Minimizing Costs</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The </a:t>
            </a:r>
            <a:r>
              <a:rPr lang="en-US" sz="2400" dirty="0"/>
              <a:t>purchases from suppliers often constitute more than 50 percent of a firm’s expenses. </a:t>
            </a:r>
            <a:endParaRPr lang="en-US" sz="2400" dirty="0" smtClean="0"/>
          </a:p>
          <a:p>
            <a:pPr lvl="0"/>
            <a:r>
              <a:rPr lang="en-US" sz="2400" dirty="0" smtClean="0"/>
              <a:t>The </a:t>
            </a:r>
            <a:r>
              <a:rPr lang="en-US" sz="2400" dirty="0"/>
              <a:t>supplies used to make products are expenses that fall under the category of cost of goods sold (COGS</a:t>
            </a:r>
            <a:r>
              <a:rPr lang="en-US" sz="2400" dirty="0" smtClean="0"/>
              <a:t>).</a:t>
            </a:r>
          </a:p>
          <a:p>
            <a:pPr lvl="0"/>
            <a:r>
              <a:rPr lang="en-US" sz="2400" dirty="0" smtClean="0"/>
              <a:t>When </a:t>
            </a:r>
            <a:r>
              <a:rPr lang="en-US" sz="2400" dirty="0"/>
              <a:t>determining its supply-related costs, a firm needs to look at the total cost of ownership (TCO) of the </a:t>
            </a:r>
            <a:r>
              <a:rPr lang="en-US" sz="2400" dirty="0" smtClean="0"/>
              <a:t>supplies.</a:t>
            </a:r>
          </a:p>
          <a:p>
            <a:pPr lvl="0"/>
            <a:r>
              <a:rPr lang="en-US" sz="2400" dirty="0" smtClean="0"/>
              <a:t>The </a:t>
            </a:r>
            <a:r>
              <a:rPr lang="en-US" sz="2400" dirty="0"/>
              <a:t>total cost of ownership includes the overall costs (both direct and indirect) associated with purchasing, transporting, handling, inspecting, storing and insuring the products, and then disposing of them.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9081815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914400"/>
          </a:xfrm>
        </p:spPr>
        <p:txBody>
          <a:bodyPr>
            <a:noAutofit/>
          </a:bodyPr>
          <a:lstStyle/>
          <a:p>
            <a:r>
              <a:rPr lang="en-US" sz="2200" dirty="0" smtClean="0"/>
              <a:t>The Supplier Management Process</a:t>
            </a:r>
            <a:endParaRPr lang="en-US" sz="2200" dirty="0"/>
          </a:p>
        </p:txBody>
      </p:sp>
      <p:sp>
        <p:nvSpPr>
          <p:cNvPr id="5" name="Slide Number Placeholder 4"/>
          <p:cNvSpPr>
            <a:spLocks noGrp="1"/>
          </p:cNvSpPr>
          <p:nvPr>
            <p:ph type="sldNum" sz="quarter" idx="12"/>
          </p:nvPr>
        </p:nvSpPr>
        <p:spPr>
          <a:xfrm>
            <a:off x="8683690" y="6613525"/>
            <a:ext cx="457200" cy="244475"/>
          </a:xfrm>
        </p:spPr>
        <p:txBody>
          <a:bodyPr/>
          <a:lstStyle/>
          <a:p>
            <a:fld id="{B6F15528-21DE-4FAA-801E-634DDDAF4B2B}" type="slidenum">
              <a:rPr lang="en-US" smtClean="0"/>
              <a:pPr/>
              <a:t>9</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399" y="914400"/>
            <a:ext cx="6911833"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0093952"/>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4174</TotalTime>
  <Words>2987</Words>
  <Application>Microsoft Office PowerPoint</Application>
  <PresentationFormat>On-screen Show (4:3)</PresentationFormat>
  <Paragraphs>234</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VenkataramanTheme</vt:lpstr>
      <vt:lpstr>PowerPoint Presentation</vt:lpstr>
      <vt:lpstr>Chapter 10: Supplier Management</vt:lpstr>
      <vt:lpstr>Learning Objectives</vt:lpstr>
      <vt:lpstr>Operations Profile: Factory Fires: Fixing the Garment Supplier Pipeline</vt:lpstr>
      <vt:lpstr>Supplier Management and Its Goals </vt:lpstr>
      <vt:lpstr>Meeting Quality Standards</vt:lpstr>
      <vt:lpstr>Making Deliveries on Time</vt:lpstr>
      <vt:lpstr>Minimizing Costs</vt:lpstr>
      <vt:lpstr>The Supplier Management Process</vt:lpstr>
      <vt:lpstr>Strategic Sourcing</vt:lpstr>
      <vt:lpstr>Analyzing Spending Patterns</vt:lpstr>
      <vt:lpstr>Evaluating the Supplier Market </vt:lpstr>
      <vt:lpstr>Developing a Sourcing Strategy</vt:lpstr>
      <vt:lpstr>Optimizing the Supply Base</vt:lpstr>
      <vt:lpstr>Choosing Between Local and Global Suppliers</vt:lpstr>
      <vt:lpstr>Determining the Nature and Length of the Buyer-Supplier Relationship</vt:lpstr>
      <vt:lpstr>Identifying Potential Suppliers</vt:lpstr>
      <vt:lpstr>Selecting Suppliers</vt:lpstr>
      <vt:lpstr> Example 10.1</vt:lpstr>
      <vt:lpstr> Example 10.1 (Cont’d)</vt:lpstr>
      <vt:lpstr> Example 10.1 (Cont’d)</vt:lpstr>
      <vt:lpstr>Online Reverse Auctions</vt:lpstr>
      <vt:lpstr>Negotiation</vt:lpstr>
      <vt:lpstr>Contracting With Suppliers</vt:lpstr>
      <vt:lpstr>Fixed-price and Cost-plus contracts</vt:lpstr>
      <vt:lpstr>Other Types of Contracts Used by Buyers</vt:lpstr>
      <vt:lpstr>Purchasing</vt:lpstr>
      <vt:lpstr>Material Purchase </vt:lpstr>
      <vt:lpstr>Supplier Scorecard</vt:lpstr>
      <vt:lpstr>Supplier Information Management</vt:lpstr>
      <vt:lpstr>Supplier Risk Management</vt:lpstr>
      <vt:lpstr>Supplier Relationship Management (SRM)</vt:lpstr>
      <vt:lpstr>Supplier Phase-Out</vt:lpstr>
      <vt:lpstr>Managing Service Providers</vt:lpstr>
      <vt:lpstr>Sourcing Service Providers</vt:lpstr>
      <vt:lpstr>Service Provider Risk Management</vt:lpstr>
      <vt:lpstr>Service Provider Performance and Relationship Management</vt:lpstr>
      <vt:lpstr>Global Supplier Management</vt:lpstr>
      <vt:lpstr>Legal, Ethical, and Sustainability Issues in Supplier Management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190</cp:revision>
  <dcterms:created xsi:type="dcterms:W3CDTF">2006-08-16T00:00:00Z</dcterms:created>
  <dcterms:modified xsi:type="dcterms:W3CDTF">2017-01-05T16:50:12Z</dcterms:modified>
</cp:coreProperties>
</file>